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10369550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492"/>
      </p:cViewPr>
      <p:guideLst>
        <p:guide orient="horz" pos="326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5AD65F-53A5-4600-AAF8-C60941432AF3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746125"/>
            <a:ext cx="24653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F168872-364C-4343-BE05-0E4D161F4E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26813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C39B57-644B-4506-B782-4CE83150F28E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806B3D-0626-4AEB-8BFB-E29A0C613A64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221285"/>
            <a:ext cx="5829300" cy="222273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876078"/>
            <a:ext cx="4800600" cy="26499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9D09-FFCA-4665-AE79-143662748647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BB3E-D1AD-4BF4-BAF1-30234A90EE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BAF-1736-45C6-A2BF-9A6BDDE2AE9C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66A3-1664-42A2-A68C-721E162B6A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15265"/>
            <a:ext cx="1543050" cy="884772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415265"/>
            <a:ext cx="4514850" cy="884772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F0944-02E3-450F-AF5E-1B0C95DCD3AE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2800-4488-4920-9BB9-028EC68E3D6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43CBE-552C-4088-AA5C-13F7EC576B04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30C9-D896-497B-8850-8FD45694260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663398"/>
            <a:ext cx="5829300" cy="20595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395059"/>
            <a:ext cx="5829300" cy="22683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C35D-790D-4E75-9FD2-BAA169829998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9345-B1E3-4E45-A599-278C650A478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419564"/>
            <a:ext cx="3028950" cy="6843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419564"/>
            <a:ext cx="3028950" cy="6843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C46A-3D88-40FC-B581-B1B814F77384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B8-C3CB-4A93-96EF-48E400C3EE3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21148"/>
            <a:ext cx="3030141" cy="9673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288492"/>
            <a:ext cx="3030141" cy="5974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321148"/>
            <a:ext cx="3031332" cy="9673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288492"/>
            <a:ext cx="3031332" cy="5974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B744-ACF5-4B65-856E-9863DA6594D5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7365-AFB2-4764-89A3-CCF646314F5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D582-2A30-48A6-BF0F-DD258C17BC78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09BBC-81AF-4F05-88BB-F2062D67800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D00CA-940B-40C7-B74D-B54CE9C33AC9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6D64-1699-44C9-9300-15F93D965B1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412862"/>
            <a:ext cx="2256235" cy="17570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412864"/>
            <a:ext cx="3833812" cy="8850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169926"/>
            <a:ext cx="2256235" cy="70930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350D-491E-471E-920C-488B10657350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6154F-9A84-4E8B-8512-06E5DF1776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258685"/>
            <a:ext cx="4114800" cy="856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926538"/>
            <a:ext cx="4114800" cy="62217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8115614"/>
            <a:ext cx="4114800" cy="1216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B832-7EC6-4485-86DC-FF17B71F9B2A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828D-1479-4736-AAB8-F3BF279EE69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415925"/>
            <a:ext cx="61722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419350"/>
            <a:ext cx="61722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610725"/>
            <a:ext cx="1600200" cy="554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30FCD7-40C5-4C1D-9E4E-117D37D13709}" type="datetimeFigureOut">
              <a:rPr lang="ja-JP" altLang="en-US"/>
              <a:pPr>
                <a:defRPr/>
              </a:pPr>
              <a:t>2013/9/10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610725"/>
            <a:ext cx="2171700" cy="554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610725"/>
            <a:ext cx="1600200" cy="554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B5B358-507E-4755-BE17-AB9DFD5DBDD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335" y="1313112"/>
            <a:ext cx="3184281" cy="239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0" y="9839325"/>
            <a:ext cx="6858000" cy="53022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051" name="図 5" descr="ポスター用logo高画質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9250" y="10137775"/>
            <a:ext cx="1079500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円/楕円 5"/>
          <p:cNvSpPr/>
          <p:nvPr/>
        </p:nvSpPr>
        <p:spPr>
          <a:xfrm>
            <a:off x="260648" y="4874992"/>
            <a:ext cx="1440160" cy="624069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日　時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17440" y="4796983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平成</a:t>
            </a:r>
            <a:r>
              <a:rPr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２</a:t>
            </a:r>
            <a:r>
              <a:rPr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5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年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１０月</a:t>
            </a:r>
            <a:r>
              <a:rPr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２</a:t>
            </a:r>
            <a:r>
              <a:rPr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８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日</a:t>
            </a:r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～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１１月１日</a:t>
            </a:r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金</a:t>
            </a:r>
            <a:r>
              <a:rPr kumimoji="1" lang="en-US" altLang="ja-JP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</a:p>
          <a:p>
            <a:r>
              <a:rPr lang="ja-JP" altLang="en-US" dirty="0" smtClean="0">
                <a:latin typeface="+mj-ea"/>
                <a:ea typeface="+mj-ea"/>
              </a:rPr>
              <a:t>午前１０時から午後５時　入場無料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　（</a:t>
            </a:r>
            <a:r>
              <a:rPr lang="ja-JP" altLang="en-US" sz="1200" dirty="0" smtClean="0">
                <a:latin typeface="+mj-ea"/>
                <a:ea typeface="+mj-ea"/>
              </a:rPr>
              <a:t>２８日</a:t>
            </a:r>
            <a:r>
              <a:rPr lang="ja-JP" altLang="en-US" sz="1200" dirty="0" smtClean="0">
                <a:latin typeface="+mj-ea"/>
                <a:ea typeface="+mj-ea"/>
              </a:rPr>
              <a:t>は午後１２時からの展示、</a:t>
            </a:r>
            <a:r>
              <a:rPr lang="ja-JP" altLang="en-US" sz="1200" dirty="0" smtClean="0">
                <a:latin typeface="+mj-ea"/>
                <a:ea typeface="+mj-ea"/>
              </a:rPr>
              <a:t>１１月１日</a:t>
            </a:r>
            <a:r>
              <a:rPr lang="ja-JP" altLang="en-US" sz="1200" dirty="0" smtClean="0">
                <a:latin typeface="+mj-ea"/>
                <a:ea typeface="+mj-ea"/>
              </a:rPr>
              <a:t>は 午後１時まで</a:t>
            </a:r>
            <a:r>
              <a:rPr lang="en-US" altLang="ja-JP" sz="1200" dirty="0" smtClean="0">
                <a:latin typeface="+mj-ea"/>
                <a:ea typeface="+mj-ea"/>
              </a:rPr>
              <a:t>)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60648" y="5889104"/>
            <a:ext cx="1440160" cy="780087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展　示</a:t>
            </a:r>
            <a:endParaRPr lang="en-US" altLang="ja-JP" b="1" dirty="0" smtClean="0"/>
          </a:p>
          <a:p>
            <a:pPr algn="ctr"/>
            <a:r>
              <a:rPr kumimoji="1" lang="ja-JP" altLang="en-US" b="1" dirty="0" smtClean="0"/>
              <a:t>内　容</a:t>
            </a:r>
            <a:endParaRPr kumimoji="1" lang="ja-JP" altLang="en-US" b="1" dirty="0"/>
          </a:p>
        </p:txBody>
      </p:sp>
      <p:sp>
        <p:nvSpPr>
          <p:cNvPr id="10" name="円/楕円 9"/>
          <p:cNvSpPr/>
          <p:nvPr/>
        </p:nvSpPr>
        <p:spPr>
          <a:xfrm>
            <a:off x="332656" y="8265368"/>
            <a:ext cx="1440160" cy="624069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協　力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33464" y="5760839"/>
            <a:ext cx="47799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●環境保全型農業施策の展示コーナー</a:t>
            </a:r>
            <a:endParaRPr lang="en-US" altLang="ja-JP" sz="14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ＭＳ ゴシック" pitchFamily="49" charset="-128"/>
                <a:ea typeface="ＭＳ ゴシック" pitchFamily="49" charset="-128"/>
              </a:rPr>
              <a:t>　・農業生産活動と環境との関わり</a:t>
            </a:r>
            <a:endParaRPr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ＭＳ ゴシック" pitchFamily="49" charset="-128"/>
                <a:ea typeface="ＭＳ ゴシック" pitchFamily="49" charset="-128"/>
              </a:rPr>
              <a:t>　・エコファーマーの現状</a:t>
            </a:r>
            <a:endParaRPr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ＭＳ ゴシック" pitchFamily="49" charset="-128"/>
                <a:ea typeface="ＭＳ ゴシック" pitchFamily="49" charset="-128"/>
              </a:rPr>
              <a:t>　・環境保全型農業への直接的な支援　</a:t>
            </a:r>
            <a:endParaRPr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●エコファーマーに関する展示コーナー</a:t>
            </a:r>
            <a:endParaRPr lang="en-US" altLang="ja-JP" sz="14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300" dirty="0" smtClean="0">
                <a:latin typeface="ＭＳ ゴシック" pitchFamily="49" charset="-128"/>
                <a:ea typeface="ＭＳ ゴシック" pitchFamily="49" charset="-128"/>
              </a:rPr>
              <a:t>　・認定制度とネットワーク化</a:t>
            </a:r>
            <a:endParaRPr kumimoji="1"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ＭＳ ゴシック" pitchFamily="49" charset="-128"/>
                <a:ea typeface="ＭＳ ゴシック" pitchFamily="49" charset="-128"/>
              </a:rPr>
              <a:t>　・エコファーマーの活動紹介</a:t>
            </a:r>
            <a:endParaRPr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ＭＳ ゴシック" pitchFamily="49" charset="-128"/>
                <a:ea typeface="ＭＳ ゴシック" pitchFamily="49" charset="-128"/>
              </a:rPr>
              <a:t>　・田んぼの生き物の展示</a:t>
            </a:r>
            <a:endParaRPr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●農産物の展示コーナー</a:t>
            </a:r>
          </a:p>
          <a:p>
            <a:r>
              <a:rPr lang="ja-JP" altLang="en-US" sz="1300" b="1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3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32856" y="826536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j-ea"/>
                <a:ea typeface="+mj-ea"/>
              </a:rPr>
              <a:t>・全国エコファーマーネットワーク</a:t>
            </a:r>
            <a:endParaRPr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・全国環境保全型農業推進会議</a:t>
            </a:r>
            <a:endParaRPr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+mj-ea"/>
                <a:ea typeface="+mj-ea"/>
              </a:rPr>
              <a:t>・一般財団法人　日本土壌協会</a:t>
            </a:r>
            <a:endParaRPr kumimoji="1" lang="en-US" altLang="ja-JP" sz="1200" dirty="0" smtClean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7280" y="89854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●お問合せ先</a:t>
            </a:r>
            <a:endParaRPr kumimoji="1"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・農林水産省　生産局農産部農業環境対策課　０３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３５０２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８１１１（内４８４０）</a:t>
            </a:r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・農林水産省　「消費者の部屋」　　　　　　０３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３５９１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６５２９</a:t>
            </a:r>
            <a:endParaRPr kumimoji="1"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15" name="Picture 61" descr="野菜イラスト野菜盛合せ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0" y="6825208"/>
            <a:ext cx="1844824" cy="136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正方形/長方形 16"/>
          <p:cNvSpPr/>
          <p:nvPr/>
        </p:nvSpPr>
        <p:spPr>
          <a:xfrm>
            <a:off x="332656" y="3938887"/>
            <a:ext cx="626469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「持続農業法」に基づき土づくりと化学肥料・化学合成農薬の使用低減に一体的に取り組む計画を立て、都道府県知事の認定を受けた農業者の愛称名です。</a:t>
            </a:r>
            <a:endParaRPr kumimoji="1" lang="ja-JP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4664" y="3704861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エコファーマーとは</a:t>
            </a:r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32656" y="116463"/>
            <a:ext cx="6264696" cy="12481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2696" y="116463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j-ea"/>
                <a:ea typeface="+mj-ea"/>
              </a:rPr>
              <a:t>環境保全に貢献するエコファーマー活動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56792" y="58451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ゴシック" pitchFamily="49" charset="-128"/>
                <a:ea typeface="ＭＳ ゴシック" pitchFamily="49" charset="-128"/>
              </a:rPr>
              <a:t>～環境にやさしい農業を目指して～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00808" y="974558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ＭＳ ゴシック" pitchFamily="49" charset="-128"/>
                <a:ea typeface="ＭＳ ゴシック" pitchFamily="49" charset="-128"/>
              </a:rPr>
              <a:t>農林水産省「消費者</a:t>
            </a:r>
            <a:r>
              <a:rPr lang="ja-JP" altLang="en-US" sz="1600" b="1" dirty="0" smtClean="0"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zh-TW" altLang="en-US" sz="1600" b="1" dirty="0" smtClean="0">
                <a:latin typeface="ＭＳ ゴシック" pitchFamily="49" charset="-128"/>
                <a:ea typeface="ＭＳ ゴシック" pitchFamily="49" charset="-128"/>
              </a:rPr>
              <a:t>部屋」特別展示</a:t>
            </a:r>
            <a:endParaRPr kumimoji="1" lang="ja-JP" altLang="en-US" sz="1600" dirty="0"/>
          </a:p>
        </p:txBody>
      </p:sp>
      <p:pic>
        <p:nvPicPr>
          <p:cNvPr id="23" name="Picture 4" descr="C:\Documents and Settings\mitsuhiro_yoshikawa\My Documents\My Pictures\illust2443_thumb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61248" y="7401272"/>
            <a:ext cx="1080120" cy="1440160"/>
          </a:xfrm>
          <a:prstGeom prst="rect">
            <a:avLst/>
          </a:prstGeom>
          <a:noFill/>
        </p:spPr>
      </p:pic>
      <p:pic>
        <p:nvPicPr>
          <p:cNvPr id="14" name="Picture 2" descr="\\Japan-soil\共有ボックス\写真\H22年度\素材集\No157＜水田＞\GM145_350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1130" y="1364602"/>
            <a:ext cx="3043521" cy="2340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4313" y="1368425"/>
            <a:ext cx="6357937" cy="4386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　「消費者の部屋」は、農林水産省が消費者の皆さまとコミュニケーションを深めるために、農林水産行政や食生活などについての情報提供を行っています。特別展示ではこれまでに延べ</a:t>
            </a:r>
            <a:r>
              <a:rPr lang="en-US" altLang="ja-JP" sz="1200" dirty="0">
                <a:ea typeface="ＭＳ Ｐゴシック" pitchFamily="50" charset="-128"/>
              </a:rPr>
              <a:t>190</a:t>
            </a:r>
            <a:r>
              <a:rPr lang="ja-JP" altLang="en-US" sz="1200" dirty="0">
                <a:ea typeface="ＭＳ Ｐゴシック" pitchFamily="50" charset="-128"/>
              </a:rPr>
              <a:t>万人を超える方々にご来室いただいております。これからもよりよい消費者行政を目指して参りますので、どうぞお気軽にご利用下さい。</a:t>
            </a:r>
          </a:p>
          <a:p>
            <a:pPr>
              <a:defRPr/>
            </a:pPr>
            <a:endParaRPr lang="en-US" altLang="ja-JP" sz="1200" dirty="0">
              <a:ea typeface="ＭＳ Ｐゴシック" pitchFamily="50" charset="-128"/>
            </a:endParaRPr>
          </a:p>
          <a:p>
            <a:pPr>
              <a:defRPr/>
            </a:pPr>
            <a:endParaRPr lang="ja-JP" altLang="en-US" sz="1200" dirty="0">
              <a:ea typeface="ＭＳ Ｐゴシック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sz="1200" dirty="0">
                <a:ea typeface="ＭＳ Ｐゴシック" pitchFamily="50" charset="-128"/>
              </a:rPr>
              <a:t>【</a:t>
            </a:r>
            <a:r>
              <a:rPr lang="ja-JP" altLang="en-US" sz="1200" dirty="0">
                <a:ea typeface="ＭＳ Ｐゴシック" pitchFamily="50" charset="-128"/>
              </a:rPr>
              <a:t>連絡先</a:t>
            </a:r>
            <a:r>
              <a:rPr lang="en-US" altLang="ja-JP" sz="1200" dirty="0">
                <a:ea typeface="ＭＳ Ｐゴシック" pitchFamily="50" charset="-128"/>
              </a:rPr>
              <a:t>】</a:t>
            </a: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住所 ： 〒１００－８９５０　東京都千代田区霞が関１－２－１</a:t>
            </a:r>
          </a:p>
          <a:p>
            <a:pPr indent="628650">
              <a:lnSpc>
                <a:spcPts val="1800"/>
              </a:lnSpc>
              <a:defRPr/>
            </a:pPr>
            <a:r>
              <a:rPr lang="zh-TW" altLang="en-US" sz="1200" dirty="0">
                <a:ea typeface="ＭＳ Ｐゴシック" pitchFamily="50" charset="-128"/>
              </a:rPr>
              <a:t>電話 ： ０３－３５９１－６５２９ （一般相談）</a:t>
            </a: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     　　 ０３－５５１２－１１１５ （子ども相談）</a:t>
            </a:r>
            <a:endParaRPr lang="en-US" altLang="ja-JP" sz="1200" dirty="0">
              <a:ea typeface="ＭＳ Ｐゴシック" pitchFamily="50" charset="-128"/>
            </a:endParaRPr>
          </a:p>
          <a:p>
            <a:pPr indent="628650">
              <a:lnSpc>
                <a:spcPts val="1800"/>
              </a:lnSpc>
              <a:defRPr/>
            </a:pPr>
            <a:r>
              <a:rPr lang="en-US" altLang="ja-JP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ＦＡＸ</a:t>
            </a:r>
            <a:r>
              <a:rPr lang="en-US" altLang="ja-JP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：</a:t>
            </a:r>
            <a:r>
              <a:rPr lang="en-US" altLang="ja-JP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０３－５５１２－７６５１</a:t>
            </a:r>
            <a:endParaRPr lang="en-US" altLang="ja-JP" sz="1200" dirty="0">
              <a:ea typeface="ＭＳ Ｐゴシック" pitchFamily="50" charset="-128"/>
            </a:endParaRP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ホームページ ： </a:t>
            </a:r>
            <a:r>
              <a:rPr lang="en-US" altLang="ja-JP" sz="1200" dirty="0">
                <a:ea typeface="ＭＳ Ｐゴシック" pitchFamily="50" charset="-128"/>
              </a:rPr>
              <a:t>http://www.maff.go.jp/j/heya/</a:t>
            </a:r>
            <a:endParaRPr lang="ja-JP" altLang="en-US" sz="1200" dirty="0">
              <a:ea typeface="ＭＳ Ｐゴシック" pitchFamily="50" charset="-128"/>
            </a:endParaRP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開室時間 ： 月～金曜日の１０時～１７時（祝日・年末年始を除く。）</a:t>
            </a: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（ただし、特別展示の初日は１２時から、最終日は１３時まで）</a:t>
            </a:r>
            <a:endParaRPr lang="en-US" altLang="ja-JP" sz="1200" dirty="0">
              <a:ea typeface="ＭＳ Ｐゴシック" pitchFamily="50" charset="-128"/>
            </a:endParaRPr>
          </a:p>
          <a:p>
            <a:pPr indent="628650">
              <a:lnSpc>
                <a:spcPts val="1800"/>
              </a:lnSpc>
              <a:defRPr/>
            </a:pPr>
            <a:endParaRPr lang="ja-JP" altLang="en-US" sz="1200" dirty="0">
              <a:ea typeface="ＭＳ Ｐゴシック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ja-JP" altLang="en-US" sz="1200" dirty="0">
              <a:ea typeface="ＭＳ Ｐゴシック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sz="1200" dirty="0">
                <a:ea typeface="ＭＳ Ｐゴシック" pitchFamily="50" charset="-128"/>
              </a:rPr>
              <a:t>【</a:t>
            </a:r>
            <a:r>
              <a:rPr lang="ja-JP" altLang="en-US" sz="1200" dirty="0">
                <a:ea typeface="ＭＳ Ｐゴシック" pitchFamily="50" charset="-128"/>
              </a:rPr>
              <a:t>交通のご案内</a:t>
            </a:r>
            <a:r>
              <a:rPr lang="en-US" altLang="ja-JP" sz="1200" dirty="0">
                <a:ea typeface="ＭＳ Ｐゴシック" pitchFamily="50" charset="-128"/>
              </a:rPr>
              <a:t>】</a:t>
            </a:r>
            <a:endParaRPr lang="ja-JP" altLang="en-US" sz="1200" dirty="0">
              <a:ea typeface="ＭＳ Ｐゴシック" pitchFamily="50" charset="-128"/>
            </a:endParaRP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東京メトロ丸ノ内線、日比谷線、千代田線の霞ヶ関駅下車。Ａ５，Ｂ３</a:t>
            </a:r>
            <a:r>
              <a:rPr lang="en-US" altLang="ja-JP" sz="1200" dirty="0">
                <a:ea typeface="ＭＳ Ｐゴシック" pitchFamily="50" charset="-128"/>
              </a:rPr>
              <a:t>a</a:t>
            </a:r>
            <a:r>
              <a:rPr lang="ja-JP" altLang="en-US" sz="1200" dirty="0">
                <a:ea typeface="ＭＳ Ｐゴシック" pitchFamily="50" charset="-128"/>
              </a:rPr>
              <a:t>の出口すぐ。</a:t>
            </a:r>
            <a:endParaRPr lang="en-US" altLang="ja-JP" sz="1200" dirty="0">
              <a:ea typeface="ＭＳ Ｐゴシック" pitchFamily="50" charset="-128"/>
            </a:endParaRPr>
          </a:p>
          <a:p>
            <a:pPr indent="628650">
              <a:lnSpc>
                <a:spcPts val="1800"/>
              </a:lnSpc>
              <a:defRPr/>
            </a:pPr>
            <a:r>
              <a:rPr lang="ja-JP" altLang="en-US" sz="1200" dirty="0">
                <a:ea typeface="ＭＳ Ｐゴシック" pitchFamily="50" charset="-128"/>
              </a:rPr>
              <a:t>　　　　　　　　　　　　　　　　　　　  </a:t>
            </a:r>
          </a:p>
        </p:txBody>
      </p:sp>
      <p:sp>
        <p:nvSpPr>
          <p:cNvPr id="3075" name="角丸四角形 8"/>
          <p:cNvSpPr>
            <a:spLocks noChangeArrowheads="1"/>
          </p:cNvSpPr>
          <p:nvPr/>
        </p:nvSpPr>
        <p:spPr bwMode="auto">
          <a:xfrm>
            <a:off x="333375" y="377825"/>
            <a:ext cx="4824413" cy="52546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6" name="テキスト ボックス 9"/>
          <p:cNvSpPr txBox="1">
            <a:spLocks noChangeArrowheads="1"/>
          </p:cNvSpPr>
          <p:nvPr/>
        </p:nvSpPr>
        <p:spPr bwMode="auto">
          <a:xfrm>
            <a:off x="403225" y="455613"/>
            <a:ext cx="489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農林水産省本省「消費者の部屋」のご案内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6563" y="288925"/>
            <a:ext cx="1008062" cy="7270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4313" y="6240463"/>
            <a:ext cx="3889375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123</Words>
  <Application>Microsoft Office PowerPoint</Application>
  <PresentationFormat>ユーザー設定</PresentationFormat>
  <Paragraphs>47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tooru_vaio</dc:creator>
  <cp:lastModifiedBy>user</cp:lastModifiedBy>
  <cp:revision>30</cp:revision>
  <cp:lastPrinted>2012-09-14T02:47:47Z</cp:lastPrinted>
  <dcterms:created xsi:type="dcterms:W3CDTF">2008-06-01T06:41:28Z</dcterms:created>
  <dcterms:modified xsi:type="dcterms:W3CDTF">2013-09-10T09:58:16Z</dcterms:modified>
</cp:coreProperties>
</file>